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7"/>
  </p:notesMasterIdLst>
  <p:sldIdLst>
    <p:sldId id="257" r:id="rId2"/>
    <p:sldId id="258" r:id="rId3"/>
    <p:sldId id="287" r:id="rId4"/>
    <p:sldId id="305" r:id="rId5"/>
    <p:sldId id="296" r:id="rId6"/>
    <p:sldId id="297" r:id="rId7"/>
    <p:sldId id="298" r:id="rId8"/>
    <p:sldId id="299" r:id="rId9"/>
    <p:sldId id="289" r:id="rId10"/>
    <p:sldId id="303" r:id="rId11"/>
    <p:sldId id="291" r:id="rId12"/>
    <p:sldId id="295" r:id="rId13"/>
    <p:sldId id="301" r:id="rId14"/>
    <p:sldId id="304" r:id="rId15"/>
    <p:sldId id="300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88" autoAdjust="0"/>
  </p:normalViewPr>
  <p:slideViewPr>
    <p:cSldViewPr snapToGrid="0" showGuides="1">
      <p:cViewPr varScale="1">
        <p:scale>
          <a:sx n="67" d="100"/>
          <a:sy n="67" d="100"/>
        </p:scale>
        <p:origin x="-1269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6905CA-DEF8-4D11-8E8E-35415FE5B980}" type="doc">
      <dgm:prSet loTypeId="urn:microsoft.com/office/officeart/2011/layout/RadialPictureList#1" loCatId="officeonline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zh-CN"/>
        </a:p>
      </dgm:t>
    </dgm:pt>
    <dgm:pt modelId="{007470A2-B5D7-4887-B4FD-B6021A4D4CF7}">
      <dgm:prSet phldrT="[文本]" custT="1"/>
      <dgm:spPr>
        <a:xfrm>
          <a:off x="2838648" y="1919894"/>
          <a:ext cx="1998436" cy="1998257"/>
        </a:xfr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50000">
              <a:schemeClr val="accent1"/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研究    方向</a:t>
          </a:r>
          <a:endParaRPr lang="zh-CN" sz="28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7FB72E2-A81D-4936-94C5-846F95D01B10}" type="parTrans" cxnId="{A971AD42-BB12-4E5C-BD90-DB7621320F5D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A13DC7-7A59-4D72-A36F-54543C02182F}" type="sibTrans" cxnId="{A971AD42-BB12-4E5C-BD90-DB7621320F5D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E3027-CD5C-42F2-91EB-86FAC3E4BE0B}">
      <dgm:prSet phldrT="[文本]" custT="1"/>
      <dgm:spPr>
        <a:xfrm>
          <a:off x="787991" y="657572"/>
          <a:ext cx="1433405" cy="1036336"/>
        </a:xfrm>
      </dgm:spPr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多媒体大数据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970ABB7-5E37-4C46-AB28-EAAE4C62AF1F}" type="parTrans" cxnId="{2F708DD1-31DA-40F2-8F61-60D64D9DED0E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D032F4-74D8-4DF5-A3F7-BE4B5F10D5BF}" type="sibTrans" cxnId="{2F708DD1-31DA-40F2-8F61-60D64D9DED0E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0DD3F4-08B5-4717-B21F-9D7ADE4F9398}">
      <dgm:prSet phldrT="[文本]" custT="1"/>
      <dgm:spPr>
        <a:xfrm>
          <a:off x="0" y="1659669"/>
          <a:ext cx="1433405" cy="1036336"/>
        </a:xfrm>
      </dgm:spPr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深度学习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A0E79-83CF-4D81-910F-C4D38D5DC2A9}" type="parTrans" cxnId="{F0B079DC-9100-43CB-83F4-47AC9676D6D6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D2787D-6A77-4635-9E00-A1E2766D7996}" type="sibTrans" cxnId="{F0B079DC-9100-43CB-83F4-47AC9676D6D6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C01B88-9CE1-468B-9CBF-591339763F40}">
      <dgm:prSet phldrT="[文本]" custT="1"/>
      <dgm:spPr>
        <a:xfrm>
          <a:off x="0" y="3124236"/>
          <a:ext cx="1433405" cy="1036336"/>
        </a:xfrm>
      </dgm:spPr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隐私与安全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FE94F7E-D535-430A-8BB1-49AC9838F4B9}" type="parTrans" cxnId="{8D5FD78A-BE31-4FDE-A461-DA8AB34B38C6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22421D-E49C-4213-8E54-92B0A3C2AA0D}" type="sibTrans" cxnId="{8D5FD78A-BE31-4FDE-A461-DA8AB34B38C6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47DE55-99B8-4790-89E2-F50A652A554B}">
      <dgm:prSet phldrT="[文本]" custT="1"/>
      <dgm:spPr>
        <a:xfrm>
          <a:off x="787991" y="4160573"/>
          <a:ext cx="1433405" cy="1036336"/>
        </a:xfrm>
      </dgm:spPr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通信网络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8D3E9CF-05DC-4FB6-BC89-86896EE18DEA}" type="parTrans" cxnId="{721A35C3-DBEA-42F4-A54D-DFAAD999BF91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8493D6-4426-4618-8C32-1CBA84A9753C}" type="sibTrans" cxnId="{721A35C3-DBEA-42F4-A54D-DFAAD999BF91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BA671E-8B0E-47E3-B726-8B2B073B000E}" type="pres">
      <dgm:prSet presAssocID="{E16905CA-DEF8-4D11-8E8E-35415FE5B980}" presName="Name0" presStyleCnt="0">
        <dgm:presLayoutVars>
          <dgm:chMax val="1"/>
          <dgm:chPref val="1"/>
          <dgm:dir val="rev"/>
          <dgm:resizeHandles/>
        </dgm:presLayoutVars>
      </dgm:prSet>
      <dgm:spPr/>
      <dgm:t>
        <a:bodyPr/>
        <a:lstStyle/>
        <a:p>
          <a:endParaRPr lang="zh-CN"/>
        </a:p>
      </dgm:t>
    </dgm:pt>
    <dgm:pt modelId="{05E59EE6-24A2-4651-996A-9AFB7B9FFC8F}" type="pres">
      <dgm:prSet presAssocID="{007470A2-B5D7-4887-B4FD-B6021A4D4CF7}" presName="Parent" presStyleLbl="node1" presStyleIdx="0" presStyleCnt="2">
        <dgm:presLayoutVars>
          <dgm:chMax val="4"/>
          <dgm:chPref val="3"/>
        </dgm:presLayoutVars>
      </dgm:prSet>
      <dgm:spPr>
        <a:prstGeom prst="ellipse">
          <a:avLst/>
        </a:prstGeom>
      </dgm:spPr>
      <dgm:t>
        <a:bodyPr/>
        <a:lstStyle/>
        <a:p>
          <a:endParaRPr lang="zh-CN"/>
        </a:p>
      </dgm:t>
    </dgm:pt>
    <dgm:pt modelId="{1EA0B330-A62A-423B-9436-56354426AF14}" type="pres">
      <dgm:prSet presAssocID="{D2FE3027-CD5C-42F2-91EB-86FAC3E4BE0B}" presName="Accent" presStyleLbl="node1" presStyleIdx="1" presStyleCnt="2"/>
      <dgm:spPr>
        <a:xfrm rot="10800000">
          <a:off x="1839429" y="808686"/>
          <a:ext cx="4027970" cy="4198761"/>
        </a:xfrm>
        <a:prstGeom prst="blockArc">
          <a:avLst>
            <a:gd name="adj1" fmla="val 16509444"/>
            <a:gd name="adj2" fmla="val 5088054"/>
            <a:gd name="adj3" fmla="val 5240"/>
          </a:avLst>
        </a:prstGeom>
      </dgm:spPr>
      <dgm:t>
        <a:bodyPr/>
        <a:lstStyle/>
        <a:p>
          <a:endParaRPr lang="zh-CN"/>
        </a:p>
      </dgm:t>
    </dgm:pt>
    <dgm:pt modelId="{A641F8A4-CF11-4116-B4E6-8425449904ED}" type="pres">
      <dgm:prSet presAssocID="{D2FE3027-CD5C-42F2-91EB-86FAC3E4BE0B}" presName="Image1" presStyleLbl="fgImgPlace1" presStyleIdx="0" presStyleCnt="4"/>
      <dgm:spPr>
        <a:xfrm>
          <a:off x="2302954" y="643876"/>
          <a:ext cx="1070800" cy="107057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  <dgm:t>
        <a:bodyPr/>
        <a:lstStyle/>
        <a:p>
          <a:endParaRPr lang="zh-CN"/>
        </a:p>
      </dgm:t>
    </dgm:pt>
    <dgm:pt modelId="{4E1806DE-992B-4280-BAAA-DE6487DCDC77}" type="pres">
      <dgm:prSet presAssocID="{D2FE3027-CD5C-42F2-91EB-86FAC3E4BE0B}" presName="Child1" presStyleLbl="revTx" presStyleIdx="0" presStyleCnt="4" custScaleX="181036" custScaleY="42599" custLinFactNeighborX="-46819" custLinFactNeighborY="-2585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/>
        </a:p>
      </dgm:t>
    </dgm:pt>
    <dgm:pt modelId="{9429B47F-46AD-4053-B6EC-4D08117EF235}" type="pres">
      <dgm:prSet presAssocID="{960DD3F4-08B5-4717-B21F-9D7ADE4F9398}" presName="Image2" presStyleCnt="0"/>
      <dgm:spPr/>
      <dgm:t>
        <a:bodyPr/>
        <a:lstStyle/>
        <a:p>
          <a:endParaRPr lang="zh-CN"/>
        </a:p>
      </dgm:t>
    </dgm:pt>
    <dgm:pt modelId="{7ACA9D6E-B4F2-44F7-ADFA-C71D9AD1611D}" type="pres">
      <dgm:prSet presAssocID="{960DD3F4-08B5-4717-B21F-9D7ADE4F9398}" presName="Image" presStyleLbl="fgImgPlace1" presStyleIdx="1" presStyleCnt="4"/>
      <dgm:spPr>
        <a:xfrm>
          <a:off x="1512028" y="1640951"/>
          <a:ext cx="1070800" cy="1070576"/>
        </a:xfrm>
        <a:prstGeom prst="ellipse">
          <a:avLst/>
        </a:prstGeom>
        <a:blipFill rotWithShape="1"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  <dgm:t>
        <a:bodyPr/>
        <a:lstStyle/>
        <a:p>
          <a:endParaRPr lang="zh-CN"/>
        </a:p>
      </dgm:t>
    </dgm:pt>
    <dgm:pt modelId="{63748CBD-72AB-475B-93BB-2E1E19EB7CDF}" type="pres">
      <dgm:prSet presAssocID="{960DD3F4-08B5-4717-B21F-9D7ADE4F9398}" presName="Child2" presStyleLbl="revTx" presStyleIdx="1" presStyleCnt="4" custScaleX="97894" custScaleY="62949" custLinFactNeighborX="-7850" custLinFactNeighborY="3071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/>
        </a:p>
      </dgm:t>
    </dgm:pt>
    <dgm:pt modelId="{EA3FBB46-60CA-4DCD-B01B-F2EAC10C3D89}" type="pres">
      <dgm:prSet presAssocID="{C0C01B88-9CE1-468B-9CBF-591339763F40}" presName="Image3" presStyleCnt="0"/>
      <dgm:spPr/>
      <dgm:t>
        <a:bodyPr/>
        <a:lstStyle/>
        <a:p>
          <a:endParaRPr lang="zh-CN"/>
        </a:p>
      </dgm:t>
    </dgm:pt>
    <dgm:pt modelId="{07F3DE25-1642-45C2-B4F6-1F381AF4B3C9}" type="pres">
      <dgm:prSet presAssocID="{C0C01B88-9CE1-468B-9CBF-591339763F40}" presName="Image" presStyleLbl="fgImgPlace1" presStyleIdx="2" presStyleCnt="4"/>
      <dgm:spPr>
        <a:xfrm>
          <a:off x="1516136" y="3106888"/>
          <a:ext cx="1070800" cy="1070576"/>
        </a:xfrm>
        <a:prstGeom prst="ellipse">
          <a:avLst/>
        </a:prstGeom>
        <a:blipFill rotWithShape="1"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  <dgm:t>
        <a:bodyPr/>
        <a:lstStyle/>
        <a:p>
          <a:endParaRPr lang="zh-CN"/>
        </a:p>
      </dgm:t>
    </dgm:pt>
    <dgm:pt modelId="{24DAAE03-8AA3-4374-B236-819FD4BAD3C8}" type="pres">
      <dgm:prSet presAssocID="{C0C01B88-9CE1-468B-9CBF-591339763F40}" presName="Child3" presStyleLbl="revTx" presStyleIdx="2" presStyleCnt="4" custScaleX="112436" custScaleY="58169" custLinFactNeighborX="-7180" custLinFactNeighborY="5092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/>
        </a:p>
      </dgm:t>
    </dgm:pt>
    <dgm:pt modelId="{372EC7E2-032F-493E-9422-3E6BBF84C804}" type="pres">
      <dgm:prSet presAssocID="{2047DE55-99B8-4790-89E2-F50A652A554B}" presName="Image4" presStyleCnt="0"/>
      <dgm:spPr/>
      <dgm:t>
        <a:bodyPr/>
        <a:lstStyle/>
        <a:p>
          <a:endParaRPr lang="zh-CN"/>
        </a:p>
      </dgm:t>
    </dgm:pt>
    <dgm:pt modelId="{37E17C6F-ED68-448D-88C1-BFA2E9B6DD18}" type="pres">
      <dgm:prSet presAssocID="{2047DE55-99B8-4790-89E2-F50A652A554B}" presName="Image" presStyleLbl="fgImgPlace1" presStyleIdx="3" presStyleCnt="4"/>
      <dgm:spPr>
        <a:xfrm>
          <a:off x="2302954" y="4138659"/>
          <a:ext cx="1070800" cy="1070576"/>
        </a:xfrm>
        <a:prstGeom prst="ellipse">
          <a:avLst/>
        </a:prstGeom>
        <a:blipFill rotWithShape="1"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  <dgm:t>
        <a:bodyPr/>
        <a:lstStyle/>
        <a:p>
          <a:endParaRPr lang="zh-CN"/>
        </a:p>
      </dgm:t>
    </dgm:pt>
    <dgm:pt modelId="{9658C117-7785-4D2C-B987-9EA97BF9F6B2}" type="pres">
      <dgm:prSet presAssocID="{2047DE55-99B8-4790-89E2-F50A652A554B}" presName="Child4" presStyleLbl="revTx" presStyleIdx="3" presStyleCnt="4" custScaleX="134950" custScaleY="50537" custLinFactNeighborX="-1777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/>
        </a:p>
      </dgm:t>
    </dgm:pt>
  </dgm:ptLst>
  <dgm:cxnLst>
    <dgm:cxn modelId="{2F708DD1-31DA-40F2-8F61-60D64D9DED0E}" srcId="{007470A2-B5D7-4887-B4FD-B6021A4D4CF7}" destId="{D2FE3027-CD5C-42F2-91EB-86FAC3E4BE0B}" srcOrd="0" destOrd="0" parTransId="{D970ABB7-5E37-4C46-AB28-EAAE4C62AF1F}" sibTransId="{3BD032F4-74D8-4DF5-A3F7-BE4B5F10D5BF}"/>
    <dgm:cxn modelId="{840F7511-F5CE-4A6C-AC89-48EF74DAC8D5}" type="presOf" srcId="{2047DE55-99B8-4790-89E2-F50A652A554B}" destId="{9658C117-7785-4D2C-B987-9EA97BF9F6B2}" srcOrd="0" destOrd="0" presId="urn:microsoft.com/office/officeart/2011/layout/RadialPictureList#1"/>
    <dgm:cxn modelId="{FE59E5A5-A2F9-4F4B-ACE1-F115AB25715C}" type="presOf" srcId="{C0C01B88-9CE1-468B-9CBF-591339763F40}" destId="{24DAAE03-8AA3-4374-B236-819FD4BAD3C8}" srcOrd="0" destOrd="0" presId="urn:microsoft.com/office/officeart/2011/layout/RadialPictureList#1"/>
    <dgm:cxn modelId="{CE618481-6165-43DD-A4C0-6532E1DF2E95}" type="presOf" srcId="{D2FE3027-CD5C-42F2-91EB-86FAC3E4BE0B}" destId="{4E1806DE-992B-4280-BAAA-DE6487DCDC77}" srcOrd="0" destOrd="0" presId="urn:microsoft.com/office/officeart/2011/layout/RadialPictureList#1"/>
    <dgm:cxn modelId="{96D83B6A-7082-4D84-AEF0-39A78000A3B6}" type="presOf" srcId="{E16905CA-DEF8-4D11-8E8E-35415FE5B980}" destId="{BCBA671E-8B0E-47E3-B726-8B2B073B000E}" srcOrd="0" destOrd="0" presId="urn:microsoft.com/office/officeart/2011/layout/RadialPictureList#1"/>
    <dgm:cxn modelId="{A971AD42-BB12-4E5C-BD90-DB7621320F5D}" srcId="{E16905CA-DEF8-4D11-8E8E-35415FE5B980}" destId="{007470A2-B5D7-4887-B4FD-B6021A4D4CF7}" srcOrd="0" destOrd="0" parTransId="{C7FB72E2-A81D-4936-94C5-846F95D01B10}" sibTransId="{36A13DC7-7A59-4D72-A36F-54543C02182F}"/>
    <dgm:cxn modelId="{8D5FD78A-BE31-4FDE-A461-DA8AB34B38C6}" srcId="{007470A2-B5D7-4887-B4FD-B6021A4D4CF7}" destId="{C0C01B88-9CE1-468B-9CBF-591339763F40}" srcOrd="2" destOrd="0" parTransId="{DFE94F7E-D535-430A-8BB1-49AC9838F4B9}" sibTransId="{E322421D-E49C-4213-8E54-92B0A3C2AA0D}"/>
    <dgm:cxn modelId="{BFF2AE5F-8C31-462E-8A57-3203650F5CD4}" type="presOf" srcId="{960DD3F4-08B5-4717-B21F-9D7ADE4F9398}" destId="{63748CBD-72AB-475B-93BB-2E1E19EB7CDF}" srcOrd="0" destOrd="0" presId="urn:microsoft.com/office/officeart/2011/layout/RadialPictureList#1"/>
    <dgm:cxn modelId="{721A35C3-DBEA-42F4-A54D-DFAAD999BF91}" srcId="{007470A2-B5D7-4887-B4FD-B6021A4D4CF7}" destId="{2047DE55-99B8-4790-89E2-F50A652A554B}" srcOrd="3" destOrd="0" parTransId="{C8D3E9CF-05DC-4FB6-BC89-86896EE18DEA}" sibTransId="{048493D6-4426-4618-8C32-1CBA84A9753C}"/>
    <dgm:cxn modelId="{5C55D518-0BC0-44FE-9F71-8C9C1532599F}" type="presOf" srcId="{007470A2-B5D7-4887-B4FD-B6021A4D4CF7}" destId="{05E59EE6-24A2-4651-996A-9AFB7B9FFC8F}" srcOrd="0" destOrd="0" presId="urn:microsoft.com/office/officeart/2011/layout/RadialPictureList#1"/>
    <dgm:cxn modelId="{F0B079DC-9100-43CB-83F4-47AC9676D6D6}" srcId="{007470A2-B5D7-4887-B4FD-B6021A4D4CF7}" destId="{960DD3F4-08B5-4717-B21F-9D7ADE4F9398}" srcOrd="1" destOrd="0" parTransId="{839A0E79-83CF-4D81-910F-C4D38D5DC2A9}" sibTransId="{D3D2787D-6A77-4635-9E00-A1E2766D7996}"/>
    <dgm:cxn modelId="{DC8A8245-FFD4-4DEB-AA0B-3C6ED3AB5161}" type="presParOf" srcId="{BCBA671E-8B0E-47E3-B726-8B2B073B000E}" destId="{05E59EE6-24A2-4651-996A-9AFB7B9FFC8F}" srcOrd="0" destOrd="0" presId="urn:microsoft.com/office/officeart/2011/layout/RadialPictureList#1"/>
    <dgm:cxn modelId="{4D54C786-4DE0-4D09-BA32-6E9D109B9357}" type="presParOf" srcId="{BCBA671E-8B0E-47E3-B726-8B2B073B000E}" destId="{1EA0B330-A62A-423B-9436-56354426AF14}" srcOrd="1" destOrd="0" presId="urn:microsoft.com/office/officeart/2011/layout/RadialPictureList#1"/>
    <dgm:cxn modelId="{718C69A7-5E8B-4F80-BCF4-42D9C5A10C8F}" type="presParOf" srcId="{BCBA671E-8B0E-47E3-B726-8B2B073B000E}" destId="{A641F8A4-CF11-4116-B4E6-8425449904ED}" srcOrd="2" destOrd="0" presId="urn:microsoft.com/office/officeart/2011/layout/RadialPictureList#1"/>
    <dgm:cxn modelId="{A3BB6D0A-20BE-49E1-AF71-57C4037B35A5}" type="presParOf" srcId="{BCBA671E-8B0E-47E3-B726-8B2B073B000E}" destId="{4E1806DE-992B-4280-BAAA-DE6487DCDC77}" srcOrd="3" destOrd="0" presId="urn:microsoft.com/office/officeart/2011/layout/RadialPictureList#1"/>
    <dgm:cxn modelId="{FB90E2A9-78ED-4705-A80C-4F37F243441B}" type="presParOf" srcId="{BCBA671E-8B0E-47E3-B726-8B2B073B000E}" destId="{9429B47F-46AD-4053-B6EC-4D08117EF235}" srcOrd="4" destOrd="0" presId="urn:microsoft.com/office/officeart/2011/layout/RadialPictureList#1"/>
    <dgm:cxn modelId="{C73365B8-8D02-4CB8-9C34-022C151116EB}" type="presParOf" srcId="{9429B47F-46AD-4053-B6EC-4D08117EF235}" destId="{7ACA9D6E-B4F2-44F7-ADFA-C71D9AD1611D}" srcOrd="0" destOrd="0" presId="urn:microsoft.com/office/officeart/2011/layout/RadialPictureList#1"/>
    <dgm:cxn modelId="{0934D770-0D12-446B-A39C-9A551B9CB60D}" type="presParOf" srcId="{BCBA671E-8B0E-47E3-B726-8B2B073B000E}" destId="{63748CBD-72AB-475B-93BB-2E1E19EB7CDF}" srcOrd="5" destOrd="0" presId="urn:microsoft.com/office/officeart/2011/layout/RadialPictureList#1"/>
    <dgm:cxn modelId="{2C8826F7-E162-445C-B00E-82E258282C04}" type="presParOf" srcId="{BCBA671E-8B0E-47E3-B726-8B2B073B000E}" destId="{EA3FBB46-60CA-4DCD-B01B-F2EAC10C3D89}" srcOrd="6" destOrd="0" presId="urn:microsoft.com/office/officeart/2011/layout/RadialPictureList#1"/>
    <dgm:cxn modelId="{B5ECED60-3CA7-416B-8524-C6E8C262DA29}" type="presParOf" srcId="{EA3FBB46-60CA-4DCD-B01B-F2EAC10C3D89}" destId="{07F3DE25-1642-45C2-B4F6-1F381AF4B3C9}" srcOrd="0" destOrd="0" presId="urn:microsoft.com/office/officeart/2011/layout/RadialPictureList#1"/>
    <dgm:cxn modelId="{57E02F75-EE0C-4265-8B2A-D08E79F65A13}" type="presParOf" srcId="{BCBA671E-8B0E-47E3-B726-8B2B073B000E}" destId="{24DAAE03-8AA3-4374-B236-819FD4BAD3C8}" srcOrd="7" destOrd="0" presId="urn:microsoft.com/office/officeart/2011/layout/RadialPictureList#1"/>
    <dgm:cxn modelId="{1653D6C4-220D-4F16-AB8A-A751FC9EBA14}" type="presParOf" srcId="{BCBA671E-8B0E-47E3-B726-8B2B073B000E}" destId="{372EC7E2-032F-493E-9422-3E6BBF84C804}" srcOrd="8" destOrd="0" presId="urn:microsoft.com/office/officeart/2011/layout/RadialPictureList#1"/>
    <dgm:cxn modelId="{D36E9331-1259-47F1-9110-67185874E3E2}" type="presParOf" srcId="{372EC7E2-032F-493E-9422-3E6BBF84C804}" destId="{37E17C6F-ED68-448D-88C1-BFA2E9B6DD18}" srcOrd="0" destOrd="0" presId="urn:microsoft.com/office/officeart/2011/layout/RadialPictureList#1"/>
    <dgm:cxn modelId="{DF0CA33B-58D4-404D-9D57-838FDFF246EB}" type="presParOf" srcId="{BCBA671E-8B0E-47E3-B726-8B2B073B000E}" destId="{9658C117-7785-4D2C-B987-9EA97BF9F6B2}" srcOrd="9" destOrd="0" presId="urn:microsoft.com/office/officeart/2011/layout/RadialPictureList#1"/>
  </dgm:cxnLst>
  <dgm:bg>
    <a:noFill/>
    <a:effectLst>
      <a:outerShdw blurRad="50800" dist="50800" dir="5400000" algn="ctr" rotWithShape="0">
        <a:srgbClr val="000000">
          <a:alpha val="0"/>
        </a:srgbClr>
      </a:outerShdw>
    </a:effectLst>
  </dgm:bg>
  <dgm:whole>
    <a:ln>
      <a:noFill/>
    </a:ln>
  </dgm:whole>
  <dgm:extLst>
    <a:ext uri="{C62137D5-CB1D-491B-B009-E17868A290BF}">
      <dgm14:recolorImg xmlns:dgm14="http://schemas.microsoft.com/office/drawing/2010/diagram" xmlns="" val="1"/>
    </a:ex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5E59EE6-24A2-4651-996A-9AFB7B9FFC8F}">
      <dsp:nvSpPr>
        <dsp:cNvPr id="0" name=""/>
        <dsp:cNvSpPr/>
      </dsp:nvSpPr>
      <dsp:spPr>
        <a:xfrm>
          <a:off x="2724013" y="1003330"/>
          <a:ext cx="1571367" cy="1571227"/>
        </a:xfrm>
        <a:prstGeom prst="ellipse">
          <a:avLst/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5000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研究    方向</a:t>
          </a:r>
          <a:endParaRPr lang="zh-CN" sz="2800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724013" y="1003330"/>
        <a:ext cx="1571367" cy="1571227"/>
      </dsp:txXfrm>
    </dsp:sp>
    <dsp:sp modelId="{1EA0B330-A62A-423B-9436-56354426AF14}">
      <dsp:nvSpPr>
        <dsp:cNvPr id="0" name=""/>
        <dsp:cNvSpPr/>
      </dsp:nvSpPr>
      <dsp:spPr>
        <a:xfrm rot="10800000">
          <a:off x="1938330" y="129589"/>
          <a:ext cx="3167186" cy="3301479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41F8A4-CF11-4116-B4E6-8425449904ED}">
      <dsp:nvSpPr>
        <dsp:cNvPr id="0" name=""/>
        <dsp:cNvSpPr/>
      </dsp:nvSpPr>
      <dsp:spPr>
        <a:xfrm>
          <a:off x="2302798" y="0"/>
          <a:ext cx="841968" cy="841792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1806DE-992B-4280-BAAA-DE6487DCDC77}">
      <dsp:nvSpPr>
        <dsp:cNvPr id="0" name=""/>
        <dsp:cNvSpPr/>
      </dsp:nvSpPr>
      <dsp:spPr>
        <a:xfrm>
          <a:off x="127224" y="223576"/>
          <a:ext cx="2040429" cy="347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多媒体大数据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7224" y="223576"/>
        <a:ext cx="2040429" cy="347126"/>
      </dsp:txXfrm>
    </dsp:sp>
    <dsp:sp modelId="{7ACA9D6E-B4F2-44F7-ADFA-C71D9AD1611D}">
      <dsp:nvSpPr>
        <dsp:cNvPr id="0" name=""/>
        <dsp:cNvSpPr/>
      </dsp:nvSpPr>
      <dsp:spPr>
        <a:xfrm>
          <a:off x="1680895" y="783998"/>
          <a:ext cx="841968" cy="841792"/>
        </a:xfrm>
        <a:prstGeom prst="ellipse">
          <a:avLst/>
        </a:prstGeom>
        <a:blipFill rotWithShape="1"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748CBD-72AB-475B-93BB-2E1E19EB7CDF}">
      <dsp:nvSpPr>
        <dsp:cNvPr id="0" name=""/>
        <dsp:cNvSpPr/>
      </dsp:nvSpPr>
      <dsp:spPr>
        <a:xfrm>
          <a:off x="415381" y="974699"/>
          <a:ext cx="1103348" cy="512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深度学习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15381" y="974699"/>
        <a:ext cx="1103348" cy="512952"/>
      </dsp:txXfrm>
    </dsp:sp>
    <dsp:sp modelId="{07F3DE25-1642-45C2-B4F6-1F381AF4B3C9}">
      <dsp:nvSpPr>
        <dsp:cNvPr id="0" name=""/>
        <dsp:cNvSpPr/>
      </dsp:nvSpPr>
      <dsp:spPr>
        <a:xfrm>
          <a:off x="1684124" y="1936662"/>
          <a:ext cx="841968" cy="841792"/>
        </a:xfrm>
        <a:prstGeom prst="ellipse">
          <a:avLst/>
        </a:prstGeom>
        <a:blipFill rotWithShape="1"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DAAE03-8AA3-4374-B236-819FD4BAD3C8}">
      <dsp:nvSpPr>
        <dsp:cNvPr id="0" name=""/>
        <dsp:cNvSpPr/>
      </dsp:nvSpPr>
      <dsp:spPr>
        <a:xfrm>
          <a:off x="340982" y="2162230"/>
          <a:ext cx="1267249" cy="474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隐私与安全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40982" y="2162230"/>
        <a:ext cx="1267249" cy="474001"/>
      </dsp:txXfrm>
    </dsp:sp>
    <dsp:sp modelId="{37E17C6F-ED68-448D-88C1-BFA2E9B6DD18}">
      <dsp:nvSpPr>
        <dsp:cNvPr id="0" name=""/>
        <dsp:cNvSpPr/>
      </dsp:nvSpPr>
      <dsp:spPr>
        <a:xfrm>
          <a:off x="2302798" y="2747942"/>
          <a:ext cx="841968" cy="841792"/>
        </a:xfrm>
        <a:prstGeom prst="ellipse">
          <a:avLst/>
        </a:prstGeom>
        <a:blipFill rotWithShape="1">
          <a:blip xmlns:r="http://schemas.openxmlformats.org/officeDocument/2006/relationships" r:embed="rId4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58C117-7785-4D2C-B987-9EA97BF9F6B2}">
      <dsp:nvSpPr>
        <dsp:cNvPr id="0" name=""/>
        <dsp:cNvSpPr/>
      </dsp:nvSpPr>
      <dsp:spPr>
        <a:xfrm>
          <a:off x="714311" y="2966702"/>
          <a:ext cx="1521000" cy="411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通信网络</a:t>
          </a:r>
          <a:endParaRPr lang="zh-CN" sz="2000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714311" y="2966702"/>
        <a:ext cx="1521000" cy="411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#1">
  <dgm:title val="射线图片列表"/>
  <dgm:desc val="用于显示与中心思想的关系。第一级形状包含文本，而所有第二级形状包含图片和对应的文本。限制为四张第二级图片。  未使用的图片不会显示，但是在您切换版式时保持可用。 与少量第二级文本一起使用时效果最佳。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C9D3C-73C6-406D-AAAC-4E52F42C6498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94427-1492-49C9-A5E5-AAD95B0367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0899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AEEDF-9156-4BAF-90D3-04BFDE515F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895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4427-1492-49C9-A5E5-AAD95B03673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21861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）在线学习优化是目前学术界和工业界广泛关注研究的算法，实时迭代计算网络上产生的数据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）差分隐私是基于微量数据噪声扰动的隐私保护方法，旨在使用很小计算资源来有效保护大量的数据集。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）解决方案：在复杂分布式网络环境下嵌入在线学习优化和差分隐私两项技术。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4427-1492-49C9-A5E5-AAD95B03673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5132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AEEDF-9156-4BAF-90D3-04BFDE515F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79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AEEDF-9156-4BAF-90D3-04BFDE515F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693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）在线学习优化是目前学术界和工业界广泛关注研究的算法，实时迭代计算网络上产生的数据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）差分隐私是基于微量数据噪声扰动的隐私保护方法，旨在使用很小计算资源来有效保护大量的数据集。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）解决方案：在复杂分布式网络环境下嵌入在线学习优化和差分隐私两项技术。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4427-1492-49C9-A5E5-AAD95B03673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4639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）在线学习优化是目前学术界和工业界广泛关注研究的算法，实时迭代计算网络上产生的数据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）差分隐私是基于微量数据噪声扰动的隐私保护方法，旨在使用很小计算资源来有效保护大量的数据集。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）解决方案：在复杂分布式网络环境下嵌入在线学习优化和差分隐私两项技术。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4427-1492-49C9-A5E5-AAD95B03673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08672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）在线学习优化是目前学术界和工业界广泛关注研究的算法，实时迭代计算网络上产生的数据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）差分隐私是基于微量数据噪声扰动的隐私保护方法，旨在使用很小计算资源来有效保护大量的数据集。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）解决方案：在复杂分布式网络环境下嵌入在线学习优化和差分隐私两项技术。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4427-1492-49C9-A5E5-AAD95B03673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5537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4427-1492-49C9-A5E5-AAD95B03673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06584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4427-1492-49C9-A5E5-AAD95B03673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4739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4427-1492-49C9-A5E5-AAD95B03673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0871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55794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78112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48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528152" y="1690876"/>
            <a:ext cx="13716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187873" y="1690876"/>
            <a:ext cx="13716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3867152" y="1675161"/>
            <a:ext cx="13716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5545595" y="1683019"/>
            <a:ext cx="13716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7223199" y="1690876"/>
            <a:ext cx="13716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526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7652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05173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9279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90136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5712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84292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126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9D05-C586-47E4-8111-0940CD768636}" type="datetimeFigureOut">
              <a:rPr lang="zh-CN" altLang="en-US" smtClean="0"/>
              <a:pPr/>
              <a:t>2018/7/4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CA14-6777-4763-BC26-E51147A566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63294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258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8%AD%E5%9B%BD%E7%A7%BB%E5%8A%A8%E7%A0%94%E7%A9%B6%E9%99%A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5" descr="星空美景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2382" y="846534"/>
            <a:ext cx="9158288" cy="521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矩形 6"/>
          <p:cNvSpPr>
            <a:spLocks noChangeArrowheads="1"/>
          </p:cNvSpPr>
          <p:nvPr/>
        </p:nvSpPr>
        <p:spPr bwMode="auto">
          <a:xfrm>
            <a:off x="-22620" y="822721"/>
            <a:ext cx="9176147" cy="523637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5" name="文本框 7"/>
          <p:cNvSpPr>
            <a:spLocks noChangeArrowheads="1"/>
          </p:cNvSpPr>
          <p:nvPr/>
        </p:nvSpPr>
        <p:spPr bwMode="auto">
          <a:xfrm>
            <a:off x="1717971" y="3335239"/>
            <a:ext cx="5692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rgbClr val="BFBFBF"/>
                </a:solidFill>
                <a:latin typeface="等线" panose="02010600030101010101" pitchFamily="2" charset="-122"/>
                <a:ea typeface="等线" panose="02010600030101010101" pitchFamily="2" charset="-122"/>
                <a:sym typeface="方正兰亭超细黑简体" panose="02000000000000000000" pitchFamily="2" charset="-122"/>
              </a:rPr>
              <a:t>Big Data Intelligence </a:t>
            </a:r>
            <a:r>
              <a:rPr lang="en-US" altLang="zh-CN" sz="2000" dirty="0" smtClean="0">
                <a:solidFill>
                  <a:srgbClr val="BFBFBF"/>
                </a:solidFill>
                <a:latin typeface="等线" panose="02010600030101010101" pitchFamily="2" charset="-122"/>
                <a:sym typeface="方正兰亭超细黑简体" panose="02000000000000000000" pitchFamily="2" charset="-122"/>
              </a:rPr>
              <a:t>and Information Security </a:t>
            </a:r>
            <a:r>
              <a:rPr lang="en-US" altLang="zh-CN" sz="2000" dirty="0" smtClean="0">
                <a:solidFill>
                  <a:srgbClr val="BFBFBF"/>
                </a:solidFill>
                <a:latin typeface="等线" panose="02010600030101010101" pitchFamily="2" charset="-122"/>
                <a:ea typeface="等线" panose="02010600030101010101" pitchFamily="2" charset="-122"/>
                <a:sym typeface="方正兰亭超细黑简体" panose="02000000000000000000" pitchFamily="2" charset="-122"/>
              </a:rPr>
              <a:t>Lab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556" name="文本框 8"/>
          <p:cNvSpPr>
            <a:spLocks noChangeArrowheads="1"/>
          </p:cNvSpPr>
          <p:nvPr/>
        </p:nvSpPr>
        <p:spPr bwMode="auto">
          <a:xfrm>
            <a:off x="2616891" y="3837025"/>
            <a:ext cx="391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华中科技</a:t>
            </a:r>
            <a:r>
              <a:rPr lang="zh-CN" altLang="en-US" sz="1200" dirty="0" smtClean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大学电子信息与通信学院</a:t>
            </a:r>
            <a:endParaRPr lang="en-US" altLang="zh-CN" sz="1200" dirty="0" smtClean="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1200" dirty="0" err="1" smtClean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Huazhong</a:t>
            </a:r>
            <a:r>
              <a:rPr lang="en-US" altLang="zh-CN" sz="1200" dirty="0" smtClean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University of Science and Technology</a:t>
            </a:r>
          </a:p>
        </p:txBody>
      </p:sp>
      <p:sp>
        <p:nvSpPr>
          <p:cNvPr id="23557" name="直接连接符 9"/>
          <p:cNvSpPr>
            <a:spLocks noChangeShapeType="1"/>
          </p:cNvSpPr>
          <p:nvPr/>
        </p:nvSpPr>
        <p:spPr bwMode="auto">
          <a:xfrm>
            <a:off x="3974309" y="4357846"/>
            <a:ext cx="1179910" cy="0"/>
          </a:xfrm>
          <a:prstGeom prst="lin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7" name="文本框 8"/>
          <p:cNvSpPr>
            <a:spLocks noChangeArrowheads="1"/>
          </p:cNvSpPr>
          <p:nvPr/>
        </p:nvSpPr>
        <p:spPr bwMode="auto">
          <a:xfrm>
            <a:off x="2768138" y="4443346"/>
            <a:ext cx="3848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周潘 副教授</a:t>
            </a:r>
            <a:endParaRPr lang="en-US" altLang="zh-CN" sz="1200" dirty="0" smtClean="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联系方式：</a:t>
            </a:r>
            <a:r>
              <a:rPr lang="en-US" altLang="zh-CN" sz="1200" dirty="0" smtClean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zhoupannewton@gmail.com</a:t>
            </a:r>
            <a:endParaRPr lang="en-US" altLang="zh-CN" sz="1200" dirty="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7"/>
          <p:cNvSpPr>
            <a:spLocks noChangeArrowheads="1"/>
          </p:cNvSpPr>
          <p:nvPr/>
        </p:nvSpPr>
        <p:spPr bwMode="auto">
          <a:xfrm>
            <a:off x="1096005" y="2517982"/>
            <a:ext cx="6936514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4050">
                <a:solidFill>
                  <a:srgbClr val="BFBFBF"/>
                </a:solidFill>
                <a:latin typeface="等线" panose="02010600030101010101" pitchFamily="2" charset="-122"/>
                <a:ea typeface="等线" panose="02010600030101010101" pitchFamily="2" charset="-122"/>
                <a:sym typeface="方正兰亭超细黑简体" panose="02000000000000000000" pitchFamily="2" charset="-122"/>
              </a:rPr>
              <a:t>大</a:t>
            </a:r>
            <a:r>
              <a:rPr lang="zh-CN" altLang="en-US" sz="4050" smtClean="0">
                <a:solidFill>
                  <a:srgbClr val="BFBFBF"/>
                </a:solidFill>
                <a:latin typeface="等线" panose="02010600030101010101" pitchFamily="2" charset="-122"/>
                <a:ea typeface="等线" panose="02010600030101010101" pitchFamily="2" charset="-122"/>
                <a:sym typeface="方正兰亭超细黑简体" panose="02000000000000000000" pitchFamily="2" charset="-122"/>
              </a:rPr>
              <a:t>数据智能与</a:t>
            </a:r>
            <a:r>
              <a:rPr lang="zh-CN" altLang="en-US" sz="4050" dirty="0" smtClean="0">
                <a:solidFill>
                  <a:srgbClr val="BFBFBF"/>
                </a:solidFill>
                <a:latin typeface="等线" panose="02010600030101010101" pitchFamily="2" charset="-122"/>
                <a:ea typeface="等线" panose="02010600030101010101" pitchFamily="2" charset="-122"/>
                <a:sym typeface="方正兰亭超细黑简体" panose="02000000000000000000" pitchFamily="2" charset="-122"/>
              </a:rPr>
              <a:t>信息安全实验室</a:t>
            </a:r>
            <a:endParaRPr lang="zh-CN" altLang="en-US" sz="135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8548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8906" y="1077685"/>
            <a:ext cx="29546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学习的综述论文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8906" y="1815820"/>
            <a:ext cx="774086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按照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ESI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与高影响因子的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思路：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年以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通信作者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身份在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 Signal Processing Magazine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上发表论文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篇，关于“深度学习中的压缩与加速模型”。她是整个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组织，影响因子最高的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个杂志之一，目前是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10.4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分的印象因子。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7956" y="2623111"/>
            <a:ext cx="3877505" cy="42348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756" y="2683750"/>
            <a:ext cx="7785410" cy="3834083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555176" y="6200492"/>
            <a:ext cx="774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Yu Cheng; Duo Wang; </a:t>
            </a:r>
            <a:r>
              <a:rPr lang="en-US" altLang="zh-CN" sz="1400" b="1" dirty="0"/>
              <a:t>Pan </a:t>
            </a:r>
            <a:r>
              <a:rPr lang="en-US" altLang="zh-CN" sz="1400" b="1" dirty="0" smtClean="0"/>
              <a:t>Zhou</a:t>
            </a:r>
            <a:r>
              <a:rPr lang="en-US" altLang="zh-CN" sz="1400" dirty="0" smtClean="0"/>
              <a:t>; </a:t>
            </a:r>
            <a:r>
              <a:rPr lang="en-US" altLang="zh-CN" sz="1400" dirty="0"/>
              <a:t>Tao Zhang, Model Compression </a:t>
            </a:r>
            <a:r>
              <a:rPr lang="en-US" altLang="zh-CN" sz="1400" dirty="0" smtClean="0"/>
              <a:t>and Acceleration </a:t>
            </a:r>
            <a:r>
              <a:rPr lang="en-US" altLang="zh-CN" sz="1400" dirty="0"/>
              <a:t>for Deep Neural Networks: The Principles, Progress, and </a:t>
            </a:r>
            <a:r>
              <a:rPr lang="en-US" altLang="zh-CN" sz="1400" dirty="0" smtClean="0"/>
              <a:t>Challenges, </a:t>
            </a:r>
            <a:r>
              <a:rPr lang="it-IT" altLang="zh-CN" sz="1400" i="1" dirty="0" smtClean="0"/>
              <a:t>IEEE </a:t>
            </a:r>
            <a:r>
              <a:rPr lang="it-IT" altLang="zh-CN" sz="1400" i="1" dirty="0"/>
              <a:t>Signal Processing Magazine </a:t>
            </a:r>
            <a:r>
              <a:rPr lang="it-IT" altLang="zh-CN" sz="1400" dirty="0"/>
              <a:t>(</a:t>
            </a:r>
            <a:r>
              <a:rPr lang="it-IT" altLang="zh-CN" sz="1400" b="1" dirty="0"/>
              <a:t>IEEE SPM</a:t>
            </a:r>
            <a:r>
              <a:rPr lang="it-IT" altLang="zh-CN" sz="1400" dirty="0"/>
              <a:t>), 2018.1.15, 35(1): 126~136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2888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3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29936" y="2343016"/>
            <a:ext cx="4132835" cy="374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5" name="椭圆 39"/>
          <p:cNvSpPr>
            <a:spLocks noChangeArrowheads="1"/>
          </p:cNvSpPr>
          <p:nvPr/>
        </p:nvSpPr>
        <p:spPr bwMode="auto">
          <a:xfrm flipV="1">
            <a:off x="3007856" y="4081336"/>
            <a:ext cx="193390" cy="205063"/>
          </a:xfrm>
          <a:prstGeom prst="ellipse">
            <a:avLst/>
          </a:prstGeom>
          <a:solidFill>
            <a:schemeClr val="bg2"/>
          </a:solidFill>
          <a:ln w="3175">
            <a:solidFill>
              <a:srgbClr val="7F7F7F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椭圆 39"/>
          <p:cNvSpPr>
            <a:spLocks noChangeArrowheads="1"/>
          </p:cNvSpPr>
          <p:nvPr/>
        </p:nvSpPr>
        <p:spPr bwMode="auto">
          <a:xfrm flipV="1">
            <a:off x="604141" y="4061598"/>
            <a:ext cx="193390" cy="205063"/>
          </a:xfrm>
          <a:prstGeom prst="ellipse">
            <a:avLst/>
          </a:prstGeom>
          <a:solidFill>
            <a:schemeClr val="bg2"/>
          </a:solidFill>
          <a:ln w="3175">
            <a:solidFill>
              <a:srgbClr val="7F7F7F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椭圆 39"/>
          <p:cNvSpPr>
            <a:spLocks noChangeArrowheads="1"/>
          </p:cNvSpPr>
          <p:nvPr/>
        </p:nvSpPr>
        <p:spPr bwMode="auto">
          <a:xfrm flipV="1">
            <a:off x="3082725" y="4548311"/>
            <a:ext cx="193390" cy="205063"/>
          </a:xfrm>
          <a:prstGeom prst="ellipse">
            <a:avLst/>
          </a:prstGeom>
          <a:solidFill>
            <a:schemeClr val="bg2"/>
          </a:solidFill>
          <a:ln w="3175">
            <a:solidFill>
              <a:srgbClr val="7F7F7F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22076" y="1264460"/>
            <a:ext cx="5601074" cy="3214085"/>
            <a:chOff x="3243498" y="3789329"/>
            <a:chExt cx="5601074" cy="3214085"/>
          </a:xfrm>
        </p:grpSpPr>
        <p:cxnSp>
          <p:nvCxnSpPr>
            <p:cNvPr id="19461" name="肘形连接符 10"/>
            <p:cNvCxnSpPr>
              <a:cxnSpLocks noChangeShapeType="1"/>
            </p:cNvCxnSpPr>
            <p:nvPr/>
          </p:nvCxnSpPr>
          <p:spPr bwMode="auto">
            <a:xfrm flipV="1">
              <a:off x="3243498" y="5445252"/>
              <a:ext cx="1135305" cy="1214249"/>
            </a:xfrm>
            <a:prstGeom prst="bentConnector3">
              <a:avLst>
                <a:gd name="adj1" fmla="val 50000"/>
              </a:avLst>
            </a:prstGeom>
            <a:noFill/>
            <a:ln w="15875">
              <a:solidFill>
                <a:schemeClr val="tx2">
                  <a:lumMod val="50000"/>
                </a:schemeClr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文本框 9"/>
            <p:cNvSpPr txBox="1"/>
            <p:nvPr/>
          </p:nvSpPr>
          <p:spPr>
            <a:xfrm>
              <a:off x="4640758" y="3789329"/>
              <a:ext cx="4180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人群密度监控</a:t>
              </a:r>
              <a:endParaRPr lang="en-US" altLang="zh-CN" sz="2000" dirty="0" smtClean="0"/>
            </a:p>
            <a:p>
              <a:r>
                <a:rPr lang="zh-CN" altLang="en-US" sz="1600" dirty="0"/>
                <a:t>合作</a:t>
              </a:r>
              <a:r>
                <a:rPr lang="zh-CN" altLang="en-US" sz="1600" dirty="0" smtClean="0"/>
                <a:t>单位 </a:t>
              </a:r>
              <a:r>
                <a:rPr lang="en-US" altLang="zh-CN" sz="1600" dirty="0" smtClean="0"/>
                <a:t>: </a:t>
              </a:r>
              <a:r>
                <a:rPr lang="zh-CN" altLang="en-US" sz="1600" dirty="0" smtClean="0"/>
                <a:t>工程</a:t>
              </a:r>
              <a:r>
                <a:rPr lang="zh-CN" altLang="en-US" sz="1600" dirty="0"/>
                <a:t>管理</a:t>
              </a:r>
              <a:r>
                <a:rPr lang="zh-CN" altLang="en-US" sz="1600" dirty="0" smtClean="0"/>
                <a:t>研究所</a:t>
              </a:r>
              <a:endParaRPr lang="en-US" altLang="zh-CN" sz="16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652003" y="4577476"/>
              <a:ext cx="41925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Crowd Counting via 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Multi-scale Fully </a:t>
              </a:r>
              <a:r>
                <a:rPr lang="en-US" altLang="zh-CN" sz="14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Convolutional 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Neural(CSVT16)</a:t>
              </a:r>
              <a:endParaRPr lang="en-US" alt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(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CSVT16)</a:t>
              </a:r>
              <a:endPara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6049" y="5280455"/>
              <a:ext cx="4386726" cy="1722959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110681" y="2638974"/>
            <a:ext cx="6150106" cy="2848264"/>
            <a:chOff x="3071771" y="3010949"/>
            <a:chExt cx="6150106" cy="2848264"/>
          </a:xfrm>
        </p:grpSpPr>
        <p:cxnSp>
          <p:nvCxnSpPr>
            <p:cNvPr id="41" name="肘形连接符 10"/>
            <p:cNvCxnSpPr>
              <a:cxnSpLocks noChangeShapeType="1"/>
            </p:cNvCxnSpPr>
            <p:nvPr/>
          </p:nvCxnSpPr>
          <p:spPr bwMode="auto">
            <a:xfrm flipV="1">
              <a:off x="3071771" y="3375581"/>
              <a:ext cx="1253186" cy="1214248"/>
            </a:xfrm>
            <a:prstGeom prst="bentConnector3">
              <a:avLst>
                <a:gd name="adj1" fmla="val 50000"/>
              </a:avLst>
            </a:prstGeom>
            <a:noFill/>
            <a:ln w="15875">
              <a:solidFill>
                <a:schemeClr val="tx2">
                  <a:lumMod val="50000"/>
                </a:schemeClr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" name="文本框 41"/>
            <p:cNvSpPr txBox="1"/>
            <p:nvPr/>
          </p:nvSpPr>
          <p:spPr>
            <a:xfrm>
              <a:off x="5041768" y="3010949"/>
              <a:ext cx="4180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工程危险行为检测</a:t>
              </a:r>
              <a:endParaRPr lang="en-US" altLang="zh-CN" sz="2000" dirty="0" smtClean="0"/>
            </a:p>
            <a:p>
              <a:r>
                <a:rPr lang="zh-CN" altLang="en-US" sz="1600" dirty="0" smtClean="0"/>
                <a:t>合作单位 </a:t>
              </a:r>
              <a:r>
                <a:rPr lang="en-US" altLang="zh-CN" sz="1600" dirty="0" smtClean="0"/>
                <a:t>: </a:t>
              </a:r>
              <a:r>
                <a:rPr lang="zh-CN" altLang="en-US" sz="1600" dirty="0" smtClean="0"/>
                <a:t>工程管理研究所</a:t>
              </a:r>
              <a:endParaRPr lang="en-US" altLang="zh-CN" sz="1600" dirty="0" smtClean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614086" y="3542527"/>
              <a:ext cx="4175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Deep Multi-task Framework for Sharing Latent</a:t>
              </a:r>
            </a:p>
            <a:p>
              <a:r>
                <a:rPr lang="en-US" altLang="zh-CN" sz="14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Memories in Action 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Recognition(TIP16)</a:t>
              </a:r>
              <a:endPara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05177" y="4136254"/>
              <a:ext cx="3895225" cy="1722959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3180072" y="2928790"/>
            <a:ext cx="5519373" cy="1763650"/>
            <a:chOff x="3233643" y="2871101"/>
            <a:chExt cx="5519373" cy="1763650"/>
          </a:xfrm>
        </p:grpSpPr>
        <p:cxnSp>
          <p:nvCxnSpPr>
            <p:cNvPr id="49" name="肘形连接符 10"/>
            <p:cNvCxnSpPr>
              <a:cxnSpLocks noChangeShapeType="1"/>
            </p:cNvCxnSpPr>
            <p:nvPr/>
          </p:nvCxnSpPr>
          <p:spPr bwMode="auto">
            <a:xfrm rot="5400000" flipH="1" flipV="1">
              <a:off x="2979941" y="3227843"/>
              <a:ext cx="1660610" cy="1153206"/>
            </a:xfrm>
            <a:prstGeom prst="bentConnector3">
              <a:avLst>
                <a:gd name="adj1" fmla="val 100344"/>
              </a:avLst>
            </a:prstGeom>
            <a:noFill/>
            <a:ln w="15875">
              <a:solidFill>
                <a:schemeClr val="tx2">
                  <a:lumMod val="50000"/>
                </a:schemeClr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0" name="文本框 49"/>
            <p:cNvSpPr txBox="1"/>
            <p:nvPr/>
          </p:nvSpPr>
          <p:spPr>
            <a:xfrm>
              <a:off x="4572907" y="3840054"/>
              <a:ext cx="4180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动作识别</a:t>
              </a:r>
              <a:endParaRPr lang="en-US" altLang="zh-CN" sz="2000" dirty="0" smtClean="0"/>
            </a:p>
            <a:p>
              <a:r>
                <a:rPr lang="zh-CN" altLang="en-US" sz="1600" dirty="0" smtClean="0"/>
                <a:t>合作单位 </a:t>
              </a:r>
              <a:r>
                <a:rPr lang="en-US" altLang="zh-CN" sz="1600" dirty="0" smtClean="0"/>
                <a:t>: </a:t>
              </a:r>
              <a:r>
                <a:rPr lang="zh-CN" altLang="en-US" sz="1600" dirty="0" smtClean="0"/>
                <a:t>新加坡松下研究院</a:t>
              </a:r>
              <a:endParaRPr lang="en-US" altLang="zh-CN" sz="16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597416" y="2871101"/>
              <a:ext cx="28777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敬老院相关项目</a:t>
              </a:r>
              <a:endParaRPr lang="en-US" altLang="zh-CN" sz="14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对老人的危险倾向行为进行判断，</a:t>
              </a:r>
              <a:endParaRPr lang="en-US" altLang="zh-CN" sz="14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对倾倒等行为做出提前预警</a:t>
              </a:r>
              <a:endPara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00836" y="2943868"/>
            <a:ext cx="7846608" cy="2761238"/>
            <a:chOff x="696485" y="2797184"/>
            <a:chExt cx="7846608" cy="2761238"/>
          </a:xfrm>
        </p:grpSpPr>
        <p:cxnSp>
          <p:nvCxnSpPr>
            <p:cNvPr id="75" name="肘形连接符 10"/>
            <p:cNvCxnSpPr>
              <a:cxnSpLocks noChangeShapeType="1"/>
              <a:stCxn id="26" idx="4"/>
            </p:cNvCxnSpPr>
            <p:nvPr/>
          </p:nvCxnSpPr>
          <p:spPr bwMode="auto">
            <a:xfrm rot="5400000" flipH="1" flipV="1">
              <a:off x="2030338" y="1635766"/>
              <a:ext cx="1085889" cy="3753596"/>
            </a:xfrm>
            <a:prstGeom prst="bentConnector2">
              <a:avLst/>
            </a:prstGeom>
            <a:noFill/>
            <a:ln w="15875">
              <a:solidFill>
                <a:schemeClr val="tx2">
                  <a:lumMod val="50000"/>
                </a:schemeClr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6" name="文本框 75"/>
            <p:cNvSpPr txBox="1"/>
            <p:nvPr/>
          </p:nvSpPr>
          <p:spPr>
            <a:xfrm>
              <a:off x="4328927" y="2797184"/>
              <a:ext cx="4180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Person re-id</a:t>
              </a:r>
            </a:p>
            <a:p>
              <a:r>
                <a:rPr lang="zh-CN" altLang="en-US" sz="1600" dirty="0" smtClean="0"/>
                <a:t>合作单位 </a:t>
              </a:r>
              <a:r>
                <a:rPr lang="en-US" altLang="zh-CN" sz="1600" dirty="0" smtClean="0"/>
                <a:t>: IBM </a:t>
              </a:r>
              <a:r>
                <a:rPr lang="en-US" altLang="zh-CN" sz="1600" dirty="0" err="1" smtClean="0"/>
                <a:t>T.J.Waston</a:t>
              </a:r>
              <a:r>
                <a:rPr lang="en-US" altLang="zh-CN" sz="1600" dirty="0" smtClean="0"/>
                <a:t> Research Center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613985" y="3380824"/>
              <a:ext cx="3929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效果高于目前最好的结果，</a:t>
              </a:r>
              <a:r>
                <a:rPr lang="en-US" altLang="zh-CN" sz="14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ICCV17</a:t>
              </a:r>
              <a:endPara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94140" y="3550109"/>
              <a:ext cx="3200059" cy="2008313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3924686" y="2766335"/>
            <a:ext cx="4027695" cy="2871715"/>
            <a:chOff x="10941268" y="2150142"/>
            <a:chExt cx="4027695" cy="2871715"/>
          </a:xfrm>
        </p:grpSpPr>
        <p:sp>
          <p:nvSpPr>
            <p:cNvPr id="36" name="云形 35"/>
            <p:cNvSpPr/>
            <p:nvPr/>
          </p:nvSpPr>
          <p:spPr>
            <a:xfrm>
              <a:off x="10963884" y="2150142"/>
              <a:ext cx="2214925" cy="105461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云形 36"/>
            <p:cNvSpPr/>
            <p:nvPr/>
          </p:nvSpPr>
          <p:spPr>
            <a:xfrm>
              <a:off x="10941268" y="3967242"/>
              <a:ext cx="2214925" cy="1054615"/>
            </a:xfrm>
            <a:prstGeom prst="cloud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云形 37"/>
            <p:cNvSpPr/>
            <p:nvPr/>
          </p:nvSpPr>
          <p:spPr>
            <a:xfrm>
              <a:off x="12754038" y="3106022"/>
              <a:ext cx="2214925" cy="1054615"/>
            </a:xfrm>
            <a:prstGeom prst="cloud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云形 38"/>
            <p:cNvSpPr/>
            <p:nvPr/>
          </p:nvSpPr>
          <p:spPr>
            <a:xfrm>
              <a:off x="10941268" y="3024938"/>
              <a:ext cx="2214925" cy="1054615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600101" y="3311379"/>
              <a:ext cx="1107463" cy="33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深度学习</a:t>
              </a:r>
              <a:endParaRPr lang="zh-CN" altLang="en-US" sz="16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297147" y="4241721"/>
              <a:ext cx="1167954" cy="586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移动大数据</a:t>
              </a:r>
              <a:endParaRPr lang="zh-CN" altLang="en-US" sz="16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1502893" y="2497579"/>
              <a:ext cx="1107463" cy="33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医疗健康</a:t>
              </a:r>
              <a:endParaRPr lang="zh-CN" altLang="en-US" sz="16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419412" y="3434488"/>
              <a:ext cx="1107463" cy="33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More…</a:t>
              </a:r>
              <a:endParaRPr lang="zh-CN" altLang="en-US" sz="1600" dirty="0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648906" y="1077685"/>
            <a:ext cx="357020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学习的学科交叉应用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8906" y="1815820"/>
            <a:ext cx="774086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我们在深度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学习领域和世界多个研究所在学术和工程上保持合作交流，主要涉及智能监控，医疗健康等应用领域。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7297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30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与哈佛大学合作，分析大脑网络，实现老年痴呆疾病的提前诊断，诊断准确率比前人高出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百分点，并且发表了一篇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TCBB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906" y="1077685"/>
            <a:ext cx="664797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处理大规模医疗数据，进行多种疾病的提前诊断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705" y="2258688"/>
            <a:ext cx="3512333" cy="17100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9633" y="2332300"/>
            <a:ext cx="2241074" cy="1709510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737088" y="4041810"/>
            <a:ext cx="7886700" cy="341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 T.J. Watson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合作，分析电子医疗健康数据，提前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90~180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天诊断糖尿病与心力衰竭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0210" y="4322602"/>
            <a:ext cx="3176007" cy="1721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766" y="4383663"/>
            <a:ext cx="2606303" cy="16600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94858" y="6125165"/>
            <a:ext cx="709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Ronghui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Ju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Chenhui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Hu,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 Zhou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Quanzheng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Li. “Early Diagnosis of Alzheimer’s Disease Based on Resting-State Brain Networks and Deep Learning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,”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IEEE/ACM Transactions on Computational Biology and Bioinformatics (TCBB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9935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30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网络安全已经被习近平总书记列为信息科学的重点研究范畴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906" y="1077685"/>
            <a:ext cx="38779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通信与信息网络的信息安全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737088" y="4041810"/>
            <a:ext cx="7886700" cy="341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4858" y="6125165"/>
            <a:ext cx="709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/>
              <a:t>Pan Zhou</a:t>
            </a:r>
            <a:r>
              <a:rPr lang="en-US" altLang="zh-CN" sz="1200" dirty="0"/>
              <a:t>; Qian Wang; Wei Wang; </a:t>
            </a:r>
            <a:r>
              <a:rPr lang="en-US" altLang="zh-CN" sz="1200" dirty="0" err="1"/>
              <a:t>Yuchong</a:t>
            </a:r>
            <a:r>
              <a:rPr lang="en-US" altLang="zh-CN" sz="1200" dirty="0"/>
              <a:t> Hu; </a:t>
            </a:r>
            <a:r>
              <a:rPr lang="en-US" altLang="zh-CN" sz="1200" dirty="0" err="1"/>
              <a:t>Dapeng</a:t>
            </a:r>
            <a:r>
              <a:rPr lang="en-US" altLang="zh-CN" sz="1200" dirty="0"/>
              <a:t> Wu, </a:t>
            </a:r>
            <a:r>
              <a:rPr lang="en-US" altLang="zh-CN" sz="1200" dirty="0" smtClean="0"/>
              <a:t>Near-Optimal and </a:t>
            </a:r>
            <a:r>
              <a:rPr lang="en-US" altLang="zh-CN" sz="1200" dirty="0"/>
              <a:t>Practical Jamming ‐ Resistant Energy ‐ Efficient </a:t>
            </a:r>
            <a:r>
              <a:rPr lang="en-US" altLang="zh-CN" sz="1200" dirty="0" smtClean="0"/>
              <a:t> Cognitive Radio Communications</a:t>
            </a:r>
            <a:r>
              <a:rPr lang="en-US" altLang="zh-CN" sz="1200" dirty="0"/>
              <a:t>, </a:t>
            </a:r>
            <a:r>
              <a:rPr lang="en-US" altLang="zh-CN" sz="1200" i="1" dirty="0"/>
              <a:t>IEEE Transactions on Information Forensics and Security </a:t>
            </a:r>
            <a:r>
              <a:rPr lang="en-US" altLang="zh-CN" sz="1200" dirty="0"/>
              <a:t>(</a:t>
            </a:r>
            <a:r>
              <a:rPr lang="en-US" altLang="zh-CN" sz="1200" b="1" dirty="0" smtClean="0"/>
              <a:t>IEEE TIFS</a:t>
            </a:r>
            <a:r>
              <a:rPr lang="en-US" altLang="zh-CN" sz="1200" dirty="0"/>
              <a:t>), 2017.12.12, 12(11): 2807~2822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5867" y="2258687"/>
            <a:ext cx="8249142" cy="24198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37087" y="4788397"/>
            <a:ext cx="7451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我们研究了在通信网络中，节能与能效通信情况下，如果设计一种最优的机器学习策略来达到抵御干扰攻击的目的</a:t>
            </a:r>
          </a:p>
        </p:txBody>
      </p:sp>
      <p:sp>
        <p:nvSpPr>
          <p:cNvPr id="13" name="矩形 12"/>
          <p:cNvSpPr/>
          <p:nvPr/>
        </p:nvSpPr>
        <p:spPr>
          <a:xfrm>
            <a:off x="737087" y="5456781"/>
            <a:ext cx="7574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我们提出的策略，首次可以自适应的抵御各种不同类型的攻击（包括没有攻击），达到最优抵御性能，被信息安全最顶级的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杂志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TIFS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479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306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目前我和我的学生已经投稿了一篇论文到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刊源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类杂志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Transactions on Industrial Informatics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TII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906" y="1077685"/>
            <a:ext cx="326243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人工智能与云端机器人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737088" y="4041810"/>
            <a:ext cx="7886700" cy="341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4858" y="6125165"/>
            <a:ext cx="7098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Chuanze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Cui, 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Pan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Zhou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etc“</a:t>
            </a:r>
            <a:r>
              <a:rPr lang="en-US" altLang="zh-CN" sz="1200" dirty="0" err="1" smtClean="0"/>
              <a:t>Contextual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Selection of Finite State Machines for Mobile Robots: An Online Learning Approach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,”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submitted to </a:t>
            </a:r>
            <a:r>
              <a:rPr lang="en-US" altLang="zh-CN" sz="1200" dirty="0"/>
              <a:t>IEEE Transactions on Industrial Informatics </a:t>
            </a:r>
            <a:r>
              <a:rPr lang="zh-CN" altLang="en-US" sz="1200" dirty="0" smtClean="0"/>
              <a:t>（</a:t>
            </a:r>
            <a:r>
              <a:rPr lang="en-US" altLang="zh-CN" sz="1200" dirty="0" smtClean="0"/>
              <a:t>IEEE TII</a:t>
            </a:r>
            <a:r>
              <a:rPr lang="zh-CN" altLang="en-US" sz="1200" dirty="0" smtClean="0"/>
              <a:t>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Jan.2018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8650" y="2806272"/>
            <a:ext cx="772893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与美国机器人领域专家合作：做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有限状态的机器人选择的文章，用我们设计的全新的在线机器学习技术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042156"/>
            <a:ext cx="9144000" cy="41206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7826" y="2067553"/>
            <a:ext cx="9144000" cy="325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1112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51228" y="959525"/>
            <a:ext cx="295465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对本科生的招新需求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1227" y="1895552"/>
            <a:ext cx="8183339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实验室，对以后有志于出国，愿意发表论文去欧美名校读研究生，尤其是读博士的学生是非常欢迎的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1226" y="3044283"/>
            <a:ext cx="7705668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如果你有过得去的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GPA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85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分左右就可以了，并不一定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GPA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最牛的去最牛的学校。我这儿有个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82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分的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GPA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的学生，去了</a:t>
            </a:r>
            <a:r>
              <a:rPr lang="en-US" altLang="zh-CN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gatech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读博士（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EE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全美第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），全额奖学金，因为她的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research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很牛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），并且学有余力，能在大二、大三的一年保证在我的实验室工作，最终能发表论文，我有能力送你去美国排名不错的学校读书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226" y="4953362"/>
            <a:ext cx="79537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我目前在我院一把手团队，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在黄院长的领导与支持下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经费和人脉都是电信学院最厉害的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只需要你是有能力的人，有学霸的潜质，我给新的理论让你学习，你有能继续创造新知识的能力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226" y="2554581"/>
            <a:ext cx="7855794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希望你有扎实的学习基础，不错的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GPA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，最重要的是强烈的想拿博士的目的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1226" y="4238553"/>
            <a:ext cx="818334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美国是非常重视论文（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paper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）的国家，我们一起做一年多，应该可以有不错的论文的，这个对申请的用处比高的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GRE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TOEFL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成绩要有效得多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1226" y="6049098"/>
            <a:ext cx="7953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希望您考虑清楚之后，把你的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GPA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，编程，数学，外语水平，或者你的特点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写邮件与我联系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1780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836032" y="1436914"/>
            <a:ext cx="5710646" cy="4058195"/>
          </a:xfrm>
          <a:prstGeom prst="rect">
            <a:avLst/>
          </a:prstGeom>
          <a:solidFill>
            <a:srgbClr val="333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6546678" y="1436083"/>
            <a:ext cx="1725930" cy="405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0" name="文本框 69"/>
          <p:cNvSpPr txBox="1"/>
          <p:nvPr/>
        </p:nvSpPr>
        <p:spPr>
          <a:xfrm>
            <a:off x="1113062" y="190220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周潘教授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1181643" y="2240259"/>
            <a:ext cx="8343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227391" y="2367418"/>
            <a:ext cx="5034099" cy="2645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本科：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2002-2006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年，华中科技大学，电子与信息工程系，电信提高班，学士学位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硕士：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2006-2008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年，华中科技大学， 电子与信息工程系，硕士学位</a:t>
            </a:r>
          </a:p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博士：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2008-2011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年，佐治亚理工学院，电子与计算机工程，博士学位。</a:t>
            </a:r>
          </a:p>
          <a:p>
            <a:pPr>
              <a:lnSpc>
                <a:spcPct val="120000"/>
              </a:lnSpc>
            </a:pPr>
            <a:endParaRPr lang="en-US" altLang="zh-CN" sz="825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2011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年于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美国佐治亚理工学院毕业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，师从国际网络安全权威教授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John 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A.Copeland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博士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 Fellow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（院士），</a:t>
            </a:r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StealthWatch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网络异常行为检测系统的发明人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2011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年至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年在美国甲骨文公司，服务器技术（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Server Technology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）部门安全与分布  式存储组，任资深研发工程师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曾在美国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NEC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实验室，移动通信与无线网络研究组，从事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LTE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无线网络优化算法的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研究，并于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2011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 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月，获得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NEC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公司颁发的“最佳专利贡献奖”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SCI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EI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检索论文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余篇，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 trans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CCF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规定的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类论文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余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篇。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燕尾形箭头 73"/>
          <p:cNvSpPr/>
          <p:nvPr/>
        </p:nvSpPr>
        <p:spPr>
          <a:xfrm>
            <a:off x="1009169" y="3138805"/>
            <a:ext cx="170688" cy="141522"/>
          </a:xfrm>
          <a:prstGeom prst="notch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燕尾形箭头 74"/>
          <p:cNvSpPr/>
          <p:nvPr/>
        </p:nvSpPr>
        <p:spPr>
          <a:xfrm>
            <a:off x="1030921" y="3839500"/>
            <a:ext cx="170688" cy="141522"/>
          </a:xfrm>
          <a:prstGeom prst="notch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燕尾形箭头 75"/>
          <p:cNvSpPr/>
          <p:nvPr/>
        </p:nvSpPr>
        <p:spPr>
          <a:xfrm>
            <a:off x="1017687" y="4398673"/>
            <a:ext cx="170688" cy="141522"/>
          </a:xfrm>
          <a:prstGeom prst="notch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48138" y="1793966"/>
            <a:ext cx="1087260" cy="1024634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2629" y="3048574"/>
            <a:ext cx="948341" cy="752994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2920" y="4162438"/>
            <a:ext cx="984347" cy="8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44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05790" y="877392"/>
            <a:ext cx="2927404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研究领域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合作伙伴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5790" y="1469009"/>
            <a:ext cx="5168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周教授是多个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权威杂志与顶级会议的常邀审稿人，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已在知名国际会议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与权威期刊上发表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余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篇。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与国际知名大学的一些知名学者保持良好的学术联系（哈佛，加州大学洛杉矶分校，佐治亚理工学院，卡耐基梅陇大学，佛罗里达大学，瑞典哥本哈根大学，等等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），同时与国内外的企业在研究和工程上有紧密的合作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aphicFrame>
        <p:nvGraphicFramePr>
          <p:cNvPr id="32" name="内容占位符 3" descr="Radial Picture Lis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62914165"/>
              </p:ext>
            </p:extLst>
          </p:nvPr>
        </p:nvGraphicFramePr>
        <p:xfrm>
          <a:off x="4626769" y="2427358"/>
          <a:ext cx="5527424" cy="3589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" name="图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605" y="3091732"/>
            <a:ext cx="804368" cy="78335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010" y="3091732"/>
            <a:ext cx="774167" cy="82327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89540" y="3114532"/>
            <a:ext cx="810182" cy="737757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850404" y="5432922"/>
            <a:ext cx="62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16608" y="4589584"/>
            <a:ext cx="1590953" cy="52564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8541" y="4482291"/>
            <a:ext cx="927014" cy="74022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712085" y="3132625"/>
            <a:ext cx="1017705" cy="46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692" y="4497977"/>
            <a:ext cx="1157318" cy="708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775" y="5362302"/>
            <a:ext cx="1380312" cy="690156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98815" y="2685062"/>
            <a:ext cx="723275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学术界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83151" y="4046794"/>
            <a:ext cx="72327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4573" y="690992"/>
            <a:ext cx="1255594" cy="15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3238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P spid="40" grpId="0"/>
      <p:bldP spid="43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8"/>
          <p:cNvSpPr txBox="1"/>
          <p:nvPr/>
        </p:nvSpPr>
        <p:spPr>
          <a:xfrm>
            <a:off x="6250258" y="381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zh-CN" altLang="en-US" sz="1600" dirty="0" smtClean="0">
                <a:latin typeface="微软雅黑"/>
                <a:ea typeface="微软雅黑"/>
                <a:cs typeface="Open Sans" panose="020B0606030504020204" pitchFamily="34" charset="0"/>
              </a:rPr>
              <a:t>周潘教授</a:t>
            </a:r>
            <a:endParaRPr lang="en-US" sz="1600" b="1" dirty="0"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49" name="TextBox 32"/>
          <p:cNvSpPr txBox="1"/>
          <p:nvPr/>
        </p:nvSpPr>
        <p:spPr>
          <a:xfrm>
            <a:off x="5337036" y="4339091"/>
            <a:ext cx="380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电信学院副教授，本科电信提高班毕业。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25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岁获得佐治亚理工学院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(Georgia Institute of Technology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)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博士研究生学位。在美国甲骨文公司工作了两年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2011-2013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。专门从事大数据分析、人工智能、数据隐私安全、深度学习和信息网络的研究。目前是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我院黄晓庆院长所在的点团队的理论组的唯一指导教授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。发表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SCI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EI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检索的国际知名杂志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60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余篇，其中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A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类论文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20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余篇。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指导本科生去英美名校读博士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人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（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US News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排名前十的有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5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人，前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20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的有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7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人） 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，硕士生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13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人。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05790" y="877392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2538216" y="381842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zh-CN" altLang="en-US" sz="1600" dirty="0" smtClean="0">
                <a:latin typeface="微软雅黑"/>
                <a:ea typeface="微软雅黑"/>
                <a:cs typeface="Open Sans" panose="020B0606030504020204" pitchFamily="34" charset="0"/>
              </a:rPr>
              <a:t>黄晓庆院长</a:t>
            </a:r>
            <a:endParaRPr lang="en-US" sz="1600" dirty="0"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477673" y="4339091"/>
            <a:ext cx="4372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黄晓庆，男，达闼科技创始人兼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CEO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，现任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华中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科技大学电子信息与通信学院院长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，前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  <a:hlinkClick r:id="rId3"/>
              </a:rPr>
              <a:t>中国移动研究院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院长，“千人计划”国家特聘专家。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1982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年毕业于华中科技大学电信系。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在光接入网系统、流媒体、多业务移动软交换，以及移动互联网和智能终端等领域具有丰富的经验和独到见解。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他开发了世界第一套运营商级流媒体交换及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IPTV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系统。领导中国移动通信研究院进行技术创新和研发，推动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TD-LTE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成为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B3G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国际主流标准，开发了终端核心基础软件（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OMS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），提升了中国通信产业在国际上的话语权和影响力。</a:t>
            </a:r>
          </a:p>
          <a:p>
            <a:pPr algn="just" defTabSz="914377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7673" y="1557462"/>
            <a:ext cx="1005403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1562" y="1375349"/>
            <a:ext cx="2268808" cy="23905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6876" y="1271847"/>
            <a:ext cx="1912167" cy="23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9818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8"/>
          <p:cNvSpPr txBox="1"/>
          <p:nvPr/>
        </p:nvSpPr>
        <p:spPr>
          <a:xfrm>
            <a:off x="6250258" y="381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zh-CN" altLang="en-US" sz="1600" dirty="0" smtClean="0">
                <a:latin typeface="微软雅黑"/>
                <a:ea typeface="微软雅黑"/>
                <a:cs typeface="Open Sans" panose="020B0606030504020204" pitchFamily="34" charset="0"/>
              </a:rPr>
              <a:t>熊丽教授</a:t>
            </a:r>
            <a:endParaRPr lang="en-US" sz="1600" b="1" dirty="0"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49" name="TextBox 32"/>
          <p:cNvSpPr txBox="1"/>
          <p:nvPr/>
        </p:nvSpPr>
        <p:spPr>
          <a:xfrm>
            <a:off x="5337036" y="4339091"/>
            <a:ext cx="3806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熊丽教授是埃莫瑞大学数学计算机学院的杰出研究教授。她独自领导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AIMS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（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Assured Information Management and Sharing,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确定性信息管理与共享）研究团队。熊丽教授本科毕业于中国科技大学，分别于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约翰斯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·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霍普金斯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(Johns Hopkins University)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大学和佐治亚理工学院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(Georgia Institute of Technology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)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获得硕士和博士研究生学位。专门从事数据安全和分布式时空计算的研究。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05790" y="877392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2538215" y="381842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zh-CN" altLang="en-US" sz="1600" dirty="0">
                <a:latin typeface="微软雅黑"/>
                <a:ea typeface="微软雅黑"/>
                <a:cs typeface="Open Sans" panose="020B0606030504020204" pitchFamily="34" charset="0"/>
              </a:rPr>
              <a:t>吴大鹏</a:t>
            </a:r>
            <a:r>
              <a:rPr lang="zh-CN" altLang="en-US" sz="1600" dirty="0" smtClean="0">
                <a:latin typeface="微软雅黑"/>
                <a:ea typeface="微软雅黑"/>
                <a:cs typeface="Open Sans" panose="020B0606030504020204" pitchFamily="34" charset="0"/>
              </a:rPr>
              <a:t>教授</a:t>
            </a:r>
            <a:endParaRPr lang="en-US" sz="1600" b="1" dirty="0"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477673" y="4339091"/>
            <a:ext cx="4372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吴大鹏，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IEEE FELLOW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（会士），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1990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年毕业于我华中科技大学电信系，获学士学位；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1997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年毕业于北京邮电大学电信系，获硕士学位；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2003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年于美国卡内基梅隆大学电气与计算机工程系获博士学位。现为美国佛罗里达大学电气与计算机工程系教授，国家自然科学基金委海外杰出青年基金获得者。在国际学术期刊和会议发表论文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260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余篇。所获荣誉奖项包括美国国家科学基金 “杰出青年科学家奖”、美国空军研究署“杰出青年科学家奖”和美国海军研究署“杰出青年科学家奖”等。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5790" y="1610559"/>
            <a:ext cx="1415772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合作教授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1242" y="1375349"/>
            <a:ext cx="1823437" cy="221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2995" y="1375349"/>
            <a:ext cx="1804981" cy="22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8289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605790" y="877392"/>
            <a:ext cx="141577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2449473" y="3822008"/>
            <a:ext cx="1210588" cy="30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zh-CN" altLang="en-US" sz="1600" dirty="0" smtClean="0">
                <a:latin typeface="微软雅黑"/>
                <a:ea typeface="微软雅黑"/>
                <a:cs typeface="Open Sans" panose="020B0606030504020204" pitchFamily="34" charset="0"/>
              </a:rPr>
              <a:t>纪守领教授</a:t>
            </a:r>
            <a:endParaRPr lang="en-US" altLang="zh-CN" sz="1600" b="1" dirty="0"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6610" y="1508530"/>
            <a:ext cx="1676313" cy="2075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73254" y="1475890"/>
            <a:ext cx="1686817" cy="2140713"/>
          </a:xfrm>
          <a:prstGeom prst="rect">
            <a:avLst/>
          </a:prstGeom>
        </p:spPr>
      </p:pic>
      <p:sp>
        <p:nvSpPr>
          <p:cNvPr id="25" name="TextBox 18"/>
          <p:cNvSpPr txBox="1"/>
          <p:nvPr/>
        </p:nvSpPr>
        <p:spPr>
          <a:xfrm>
            <a:off x="5618183" y="3791230"/>
            <a:ext cx="2002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altLang="zh-CN" sz="1600" dirty="0" err="1" smtClean="0">
                <a:latin typeface="微软雅黑"/>
                <a:ea typeface="微软雅黑"/>
                <a:cs typeface="Open Sans" panose="020B0606030504020204" pitchFamily="34" charset="0"/>
              </a:rPr>
              <a:t>Beyah</a:t>
            </a:r>
            <a:r>
              <a:rPr lang="en-US" altLang="zh-CN" sz="1600" dirty="0" smtClean="0">
                <a:latin typeface="微软雅黑"/>
                <a:ea typeface="微软雅黑"/>
                <a:cs typeface="Open Sans" panose="020B0606030504020204" pitchFamily="34" charset="0"/>
              </a:rPr>
              <a:t> </a:t>
            </a:r>
            <a:r>
              <a:rPr lang="en-US" altLang="zh-CN" sz="1600" dirty="0" err="1" smtClean="0">
                <a:latin typeface="微软雅黑"/>
                <a:ea typeface="微软雅黑"/>
                <a:cs typeface="Open Sans" panose="020B0606030504020204" pitchFamily="34" charset="0"/>
              </a:rPr>
              <a:t>Rahym</a:t>
            </a:r>
            <a:r>
              <a:rPr lang="zh-CN" altLang="en-US" sz="1600" dirty="0" smtClean="0">
                <a:latin typeface="微软雅黑"/>
                <a:ea typeface="微软雅黑"/>
                <a:cs typeface="Open Sans" panose="020B0606030504020204" pitchFamily="34" charset="0"/>
              </a:rPr>
              <a:t>教授</a:t>
            </a:r>
            <a:endParaRPr lang="en-US" sz="1600" dirty="0"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26" name="TextBox 32"/>
          <p:cNvSpPr txBox="1"/>
          <p:nvPr/>
        </p:nvSpPr>
        <p:spPr>
          <a:xfrm>
            <a:off x="218365" y="4241034"/>
            <a:ext cx="427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defRPr/>
            </a:pPr>
            <a:r>
              <a:rPr lang="zh-CN" altLang="en-US" sz="1200" dirty="0">
                <a:latin typeface="微软雅黑"/>
                <a:ea typeface="微软雅黑"/>
                <a:cs typeface="Open Sans" panose="020B0606030504020204" pitchFamily="34" charset="0"/>
              </a:rPr>
              <a:t>纪守领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，国家青年千人教授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浙江大学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计算机科学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与技术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学院和中国科学院电气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与计算机工程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学院研究员。在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佐治亚理工学院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获得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了博士学位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。他目前研究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兴趣包括大数据安全和</a:t>
            </a:r>
          </a:p>
          <a:p>
            <a:pPr algn="just" defTabSz="914377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隐私，大数据驱动的安全和隐私，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以及对抗学习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。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他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IEEE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IEEE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成员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ACM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并且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是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Gatech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 IEEE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学生分会的成员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主席州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2012-2013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27" name="TextBox 32"/>
          <p:cNvSpPr txBox="1"/>
          <p:nvPr/>
        </p:nvSpPr>
        <p:spPr>
          <a:xfrm>
            <a:off x="4490113" y="4276589"/>
            <a:ext cx="4481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defRPr/>
            </a:pPr>
            <a:r>
              <a:rPr lang="en-US" altLang="zh-CN" sz="1200" dirty="0" err="1">
                <a:latin typeface="微软雅黑"/>
                <a:ea typeface="微软雅黑"/>
                <a:cs typeface="Open Sans" panose="020B0606030504020204" pitchFamily="34" charset="0"/>
              </a:rPr>
              <a:t>Beyah</a:t>
            </a:r>
            <a:r>
              <a:rPr lang="en-US" altLang="zh-CN" sz="1200" dirty="0">
                <a:latin typeface="微软雅黑"/>
                <a:ea typeface="微软雅黑"/>
                <a:cs typeface="Open Sans" panose="020B0606030504020204" pitchFamily="34" charset="0"/>
              </a:rPr>
              <a:t> </a:t>
            </a:r>
            <a:r>
              <a:rPr lang="en-US" altLang="zh-CN" sz="1200" dirty="0" err="1">
                <a:latin typeface="微软雅黑"/>
                <a:ea typeface="微软雅黑"/>
                <a:cs typeface="Open Sans" panose="020B0606030504020204" pitchFamily="34" charset="0"/>
              </a:rPr>
              <a:t>Rahym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是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是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摩托罗拉基金会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教授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、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ECE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院长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乔治亚理工学院计算机工程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系在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那里他领导通信保证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和表演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组（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CAP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）并且是该组织的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成员通信系统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中心（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CSC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）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。他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的研究兴趣包括网络安全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，无线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网络，网络流量表征和性能，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以及关键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基础设施安全他获得了国家科学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基金会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2009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年获得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CAREER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奖。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他是美国科学促进会和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ASEE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的成员，是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一生的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NSBE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成员，也是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ACM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IEEE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的高级成员。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5790" y="1610559"/>
            <a:ext cx="1415772" cy="658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教授成员</a:t>
            </a:r>
          </a:p>
          <a:p>
            <a:pPr>
              <a:lnSpc>
                <a:spcPct val="120000"/>
              </a:lnSpc>
            </a:pP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5790" y="5904533"/>
            <a:ext cx="1005403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学生组成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00133" y="6306877"/>
            <a:ext cx="757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团队共有硕士生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8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名，本科生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12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名，博士生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1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Open Sans" panose="020B0606030504020204" pitchFamily="34" charset="0"/>
              </a:rPr>
              <a:t>名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0096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35155" y="990756"/>
            <a:ext cx="560602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年以来取得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的科研成果与研究经费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3981" y="1745660"/>
            <a:ext cx="77396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进校后在</a:t>
            </a:r>
            <a:r>
              <a:rPr lang="zh-CN" altLang="en-US" sz="1400" dirty="0"/>
              <a:t>国际权威杂志与知名国际会议上发表</a:t>
            </a:r>
            <a:r>
              <a:rPr lang="zh-CN" altLang="en-US" sz="1400" b="1" dirty="0" smtClean="0"/>
              <a:t>大数据</a:t>
            </a:r>
            <a:r>
              <a:rPr lang="zh-CN" altLang="en-US" sz="1400" b="1" dirty="0"/>
              <a:t>、机器学习</a:t>
            </a:r>
            <a:r>
              <a:rPr lang="zh-CN" altLang="en-US" sz="1400" b="1" dirty="0" smtClean="0"/>
              <a:t>、医疗健康、机器人、隐私</a:t>
            </a:r>
            <a:r>
              <a:rPr lang="zh-CN" altLang="en-US" sz="1400" b="1" dirty="0"/>
              <a:t>与</a:t>
            </a:r>
            <a:r>
              <a:rPr lang="zh-CN" altLang="en-US" sz="1400" b="1" dirty="0" smtClean="0"/>
              <a:t>安全，多媒体通信网络</a:t>
            </a:r>
            <a:r>
              <a:rPr lang="zh-CN" altLang="en-US" sz="1400" dirty="0" smtClean="0"/>
              <a:t>论文</a:t>
            </a:r>
            <a:r>
              <a:rPr lang="en-US" altLang="zh-CN" sz="1400" dirty="0"/>
              <a:t>50</a:t>
            </a:r>
            <a:r>
              <a:rPr lang="zh-CN" altLang="en-US" sz="1400" dirty="0"/>
              <a:t>余篇</a:t>
            </a:r>
            <a:r>
              <a:rPr lang="zh-CN" altLang="en-US" sz="1400" dirty="0" smtClean="0"/>
              <a:t>。其中</a:t>
            </a:r>
            <a:r>
              <a:rPr lang="zh-CN" altLang="en-US" sz="1400" dirty="0"/>
              <a:t>，属于</a:t>
            </a:r>
            <a:r>
              <a:rPr lang="en-US" altLang="zh-CN" sz="1400" b="1" dirty="0"/>
              <a:t>CCF</a:t>
            </a:r>
            <a:r>
              <a:rPr lang="zh-CN" altLang="en-US" sz="1400" b="1" dirty="0"/>
              <a:t>规定的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类会议论文与</a:t>
            </a:r>
            <a:r>
              <a:rPr lang="en-US" altLang="zh-CN" sz="1400" b="1" dirty="0"/>
              <a:t>IEEE</a:t>
            </a:r>
            <a:r>
              <a:rPr lang="zh-CN" altLang="en-US" sz="1400" b="1" dirty="0"/>
              <a:t>等权威杂志论文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余篇</a:t>
            </a:r>
            <a:r>
              <a:rPr lang="zh-CN" altLang="en-US" sz="1400" dirty="0"/>
              <a:t>。如国际</a:t>
            </a:r>
            <a:r>
              <a:rPr lang="zh-CN" altLang="en-US" sz="1400" dirty="0" smtClean="0"/>
              <a:t>顶级刊物</a:t>
            </a:r>
            <a:r>
              <a:rPr lang="en-US" altLang="zh-CN" sz="1400" dirty="0"/>
              <a:t>IEEE Transactions on </a:t>
            </a:r>
            <a:r>
              <a:rPr lang="en-US" altLang="zh-CN" sz="1400" dirty="0" smtClean="0"/>
              <a:t>Multimedia</a:t>
            </a:r>
            <a:r>
              <a:rPr lang="en-US" altLang="zh-CN" sz="1400" dirty="0"/>
              <a:t> , </a:t>
            </a:r>
            <a:r>
              <a:rPr lang="en-US" altLang="zh-CN" sz="1400" dirty="0" smtClean="0"/>
              <a:t>IEEE </a:t>
            </a:r>
            <a:r>
              <a:rPr lang="en-US" altLang="zh-CN" sz="1400" dirty="0"/>
              <a:t>Transactions on </a:t>
            </a:r>
            <a:r>
              <a:rPr lang="en-US" altLang="zh-CN" sz="1400" dirty="0" smtClean="0"/>
              <a:t>Wireless Communications 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IEEE </a:t>
            </a:r>
            <a:r>
              <a:rPr lang="en-US" altLang="zh-CN" sz="1400" dirty="0"/>
              <a:t>Journal on Selected Areas on </a:t>
            </a:r>
            <a:r>
              <a:rPr lang="en-US" altLang="zh-CN" sz="1400" dirty="0" smtClean="0"/>
              <a:t>Communications</a:t>
            </a:r>
            <a:r>
              <a:rPr lang="en-US" altLang="zh-CN" sz="1400" dirty="0"/>
              <a:t> , </a:t>
            </a:r>
            <a:r>
              <a:rPr lang="en-US" altLang="zh-CN" sz="1400" dirty="0" smtClean="0"/>
              <a:t> IEEE transactions </a:t>
            </a:r>
            <a:r>
              <a:rPr lang="en-US" altLang="zh-CN" sz="1400" dirty="0"/>
              <a:t>on Communications, IEEE Transactions on Knowledge and </a:t>
            </a:r>
            <a:r>
              <a:rPr lang="en-US" altLang="zh-CN" sz="1400" dirty="0" smtClean="0"/>
              <a:t>Data Engineering 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ACM </a:t>
            </a:r>
            <a:r>
              <a:rPr lang="en-US" altLang="zh-CN" sz="1400" dirty="0"/>
              <a:t>Transactions on Storage, IEEE Transactions on Information </a:t>
            </a:r>
            <a:r>
              <a:rPr lang="en-US" altLang="zh-CN" sz="1400" dirty="0" smtClean="0"/>
              <a:t>Forensics and </a:t>
            </a:r>
            <a:r>
              <a:rPr lang="en-US" altLang="zh-CN" sz="1400" dirty="0"/>
              <a:t>Security, IEEE/ACM Transactions on Computational Biology and </a:t>
            </a:r>
            <a:r>
              <a:rPr lang="en-US" altLang="zh-CN" sz="1400" dirty="0" smtClean="0"/>
              <a:t>Bioinformatics, IEEE </a:t>
            </a:r>
            <a:r>
              <a:rPr lang="en-US" altLang="zh-CN" sz="1400" dirty="0"/>
              <a:t>Signal Processing Magazine, </a:t>
            </a:r>
            <a:r>
              <a:rPr lang="en-US" altLang="zh-CN" sz="1400" dirty="0" smtClean="0"/>
              <a:t>IEEE </a:t>
            </a:r>
            <a:r>
              <a:rPr lang="en-US" altLang="zh-CN" sz="1400" dirty="0"/>
              <a:t>Transactions on Instrumentation and Measurement, IEEE </a:t>
            </a:r>
            <a:r>
              <a:rPr lang="en-US" altLang="zh-CN" sz="1400" dirty="0" smtClean="0"/>
              <a:t>transactions on </a:t>
            </a:r>
            <a:r>
              <a:rPr lang="en-US" altLang="zh-CN" sz="1400" dirty="0"/>
              <a:t>Information Theory, IEEE Transactions on Emerging Topics in </a:t>
            </a:r>
            <a:r>
              <a:rPr lang="en-US" altLang="zh-CN" sz="1400" dirty="0" smtClean="0"/>
              <a:t>Computational Intelligence</a:t>
            </a:r>
            <a:r>
              <a:rPr lang="en-US" altLang="zh-CN" sz="1400" dirty="0"/>
              <a:t>, IEEE INFOCOM, IEEE ICCV, IEEE SECON, IEEE CNS, </a:t>
            </a:r>
            <a:r>
              <a:rPr lang="en-US" altLang="zh-CN" sz="1400" dirty="0" smtClean="0"/>
              <a:t>IEEE ISIT,</a:t>
            </a:r>
            <a:r>
              <a:rPr lang="zh-CN" altLang="en-US" sz="1400" dirty="0" smtClean="0"/>
              <a:t>等等。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3980" y="3933008"/>
            <a:ext cx="77396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主持纵向国际自然科学基金一项（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24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万）。 作为主要参与人参与科技部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863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信息技术项目一项（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322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万）。还有在实施学校交叉过程中，开展的横向项目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项。分别是与其他院系学科交叉的视频监控与处理（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万元）、可穿戴设备与老年人疾病预防（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45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万元）、湖北省移动网络多媒体大数据项目（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万元）。到校经费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年来，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共经费约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450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万元。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3980" y="4976571"/>
            <a:ext cx="77396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科研亮点与学生培养特色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：指导优秀本科生去英国与美国名校读博士与硕士，本科生发表了多篇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SCI A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区杂志论文与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CCF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类会议论文。已经去读博士的有美国佐治亚理工学院（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人）、达特茅斯学院（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人）、普渡大学（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人）、里海大学（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人）、英国爱丁堡大学（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人）。硕士的有哥伦比亚大学（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人）、南加州大学（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人）、德州农工大学（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人）、加州大学戴维斯分校（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人），等。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3980" y="6274205"/>
            <a:ext cx="7932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华中科技大学校科技新星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2017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、校学术年会“十大新人奖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”2008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、湖北省优秀硕士论文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2008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、优秀本科毕业设计论文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 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 </a:t>
            </a:r>
            <a:r>
              <a:rPr lang="en-US" altLang="zh-CN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WiCON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最佳论文奖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2009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NEC lab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“专利贡献奖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2010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，等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2301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48906" y="1077685"/>
            <a:ext cx="3467616" cy="633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/>
              <a:t>今后重点发展</a:t>
            </a:r>
            <a:r>
              <a:rPr lang="zh-CN" altLang="en-US" sz="3200" dirty="0" smtClean="0"/>
              <a:t>方向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648906" y="2015305"/>
            <a:ext cx="6706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重要发展方向：多媒体大数据分析及其信息安全的研究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8906" y="2860857"/>
            <a:ext cx="6340197" cy="402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人工智能深度学习方法与如下交叉学科研究：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/>
            <a:r>
              <a:rPr lang="en-US" altLang="zh-CN" dirty="0">
                <a:sym typeface="微软雅黑" panose="020B0503020204020204" pitchFamily="34" charset="-122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ym typeface="微软雅黑" panose="020B0503020204020204" pitchFamily="34" charset="-122"/>
              </a:rPr>
              <a:t>深度学习方法</a:t>
            </a:r>
            <a:r>
              <a:rPr lang="zh-CN" altLang="en-US" dirty="0">
                <a:sym typeface="微软雅黑" panose="020B0503020204020204" pitchFamily="34" charset="-122"/>
              </a:rPr>
              <a:t>下的医疗大数据与疾病诊断技术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/>
            <a:endParaRPr lang="en-US" altLang="zh-CN" dirty="0">
              <a:sym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ym typeface="微软雅黑" panose="020B0503020204020204" pitchFamily="34" charset="-122"/>
              </a:rPr>
              <a:t>智能交通监控中的视频处理与人类行为分析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/>
            <a:endParaRPr lang="en-US" altLang="zh-CN" dirty="0">
              <a:sym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ym typeface="微软雅黑" panose="020B0503020204020204" pitchFamily="34" charset="-122"/>
              </a:rPr>
              <a:t>多媒体大</a:t>
            </a:r>
            <a:r>
              <a:rPr lang="zh-CN" altLang="en-US" dirty="0" smtClean="0">
                <a:sym typeface="微软雅黑" panose="020B0503020204020204" pitchFamily="34" charset="-122"/>
              </a:rPr>
              <a:t>数据分析及其隐私保护</a:t>
            </a:r>
            <a:r>
              <a:rPr lang="zh-CN" altLang="en-US" dirty="0">
                <a:sym typeface="微软雅黑" panose="020B0503020204020204" pitchFamily="34" charset="-122"/>
              </a:rPr>
              <a:t>研究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/>
            <a:endParaRPr lang="en-US" altLang="zh-CN" dirty="0">
              <a:sym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ym typeface="微软雅黑" panose="020B0503020204020204" pitchFamily="34" charset="-122"/>
              </a:rPr>
              <a:t>信息网络中的信息安全研究（利用人工智能方法）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/>
            <a:endParaRPr lang="en-US" altLang="zh-CN" dirty="0">
              <a:sym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ym typeface="微软雅黑" panose="020B0503020204020204" pitchFamily="34" charset="-122"/>
              </a:rPr>
              <a:t>人工智能</a:t>
            </a:r>
            <a:r>
              <a:rPr lang="zh-CN" altLang="en-US" dirty="0" smtClean="0">
                <a:sym typeface="微软雅黑" panose="020B0503020204020204" pitchFamily="34" charset="-122"/>
              </a:rPr>
              <a:t>与机器人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/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0269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48906" y="1077685"/>
            <a:ext cx="773081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重要举措：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数据中的分布式机器学习和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隐私保护研究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6367" y="2015305"/>
            <a:ext cx="670693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发表两篇国际会议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WCSP2016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ICC2016,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以及一篇国际知识挖掘顶级杂志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Transactions on Knowledge and Data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Engineering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 TKDE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921235" y="6192262"/>
            <a:ext cx="70986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Chencheng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Li, </a:t>
            </a:r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 Zhou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Li </a:t>
            </a:r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Xiong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Qian Wang and Ting Wang, “Differentially Private Distributed Online </a:t>
            </a: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Learning,”in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IEEE Transactions on Knowledge and Data Engineering (TKDE)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6201" y="3285324"/>
            <a:ext cx="66871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本计算框架非常适用于隐私级别很高的数据分析问题，如各大医院有关病例和基因图谱的研究，金融机构间商业案例的分析等。更重要的是该算法具有极强的拓展性，可以方便的添加行的数据库和计算节点。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1" name="内容占位符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76201" y="1828803"/>
            <a:ext cx="7062534" cy="439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71985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2732</Words>
  <Application>Microsoft Office PowerPoint</Application>
  <PresentationFormat>全屏显示(4:3)</PresentationFormat>
  <Paragraphs>156</Paragraphs>
  <Slides>15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第一PPT，www.1ppt.com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第一PPT模板网：www.1ppt.com</dc:title>
  <dc:creator>第一PPT模板网：www.1ppt.com</dc:creator>
  <cp:lastModifiedBy>wxia</cp:lastModifiedBy>
  <cp:revision>214</cp:revision>
  <dcterms:created xsi:type="dcterms:W3CDTF">2017-01-18T13:22:48Z</dcterms:created>
  <dcterms:modified xsi:type="dcterms:W3CDTF">2018-07-04T09:31:30Z</dcterms:modified>
</cp:coreProperties>
</file>